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91" r:id="rId3"/>
    <p:sldId id="279" r:id="rId4"/>
    <p:sldId id="280" r:id="rId5"/>
    <p:sldId id="290" r:id="rId6"/>
    <p:sldId id="281" r:id="rId7"/>
    <p:sldId id="292" r:id="rId8"/>
    <p:sldId id="263" r:id="rId9"/>
    <p:sldId id="282" r:id="rId10"/>
    <p:sldId id="265" r:id="rId11"/>
    <p:sldId id="283" r:id="rId12"/>
    <p:sldId id="284" r:id="rId13"/>
    <p:sldId id="268" r:id="rId14"/>
    <p:sldId id="287" r:id="rId15"/>
    <p:sldId id="270" r:id="rId16"/>
    <p:sldId id="286" r:id="rId17"/>
    <p:sldId id="272" r:id="rId18"/>
    <p:sldId id="273" r:id="rId19"/>
    <p:sldId id="285" r:id="rId20"/>
    <p:sldId id="288" r:id="rId21"/>
    <p:sldId id="289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663"/>
  </p:normalViewPr>
  <p:slideViewPr>
    <p:cSldViewPr snapToGrid="0">
      <p:cViewPr varScale="1">
        <p:scale>
          <a:sx n="142" d="100"/>
          <a:sy n="142" d="100"/>
        </p:scale>
        <p:origin x="90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Brief Introduction – multi-robot formation control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Mention both centralized and decentralized implementation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0775291c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0775291c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a path with tight corners and turns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for centralized and rule-based for decentralized, since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braitenberg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is enhanced to account for all robot positions</a:t>
            </a: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SAY RULE BASED ONLY on each robot for decentralized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 say lasers are poor against other robots in practice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Robots have the formation velocities switched for goal velocities sometimes, so they can move in the right direction without falling into an obstacle, keeps it robust.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0145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robot avoidance weights as stopping a robot from moving, includes how in-front of each other they are, and is efficient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16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0775291c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f0775291c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split and merge around obstacles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around obstacles and merge back into formation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how weights affect the relative contribution and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behavior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leading to split-and-merge, with 5% noise to avoid minima</a:t>
            </a:r>
            <a:endParaRPr lang="en-GB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our weights (.35 goal, .2 formation, .22 obstacles)</a:t>
            </a:r>
            <a:endParaRPr lang="en-GB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how robot avoidance weights are used, how we stop spurious movement if at goal, and how we slow the leader so others can catch up (scale by .3)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51157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0775291c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0775291c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navigate to goal and split and merge around obstacle and into 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Achieved with weighting obstacle avoidance higher than formation to get the split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the use of robot sensors to detect enclosed space on the sides to determine a corridor (within .8 on the sides with a large front (&gt;1.))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switching condition - leader detects tight area or half of followers do, which prevents switching back formation until half of the robots are out of the corridor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case only based on leader’s detection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04513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40b0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eeb40b0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shows everything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and merge, formation switching to column (safety formation), a tight corner, and a new obstacle (it’s adaptive)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0775291c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0775291c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Videos show centralized and decentralized examples side-by-side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Talk about accuracy as the error to the target position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Added 5% noise to velocity - simulates erroneous readings in position and sensors as well as handling minima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Centralized solution only has major spike during second set of denser obstacles but still looks nice, decentralized clearly less robust yet still functional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82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Both cases start by launching arena in </a:t>
            </a:r>
            <a:r>
              <a:rPr lang="en-GB" dirty="0" err="1"/>
              <a:t>ros</a:t>
            </a:r>
            <a:r>
              <a:rPr lang="en-GB" dirty="0"/>
              <a:t> the same way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Centralized approach runs a single program that acts based on global knowledge - knows every robot’s state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GB" dirty="0"/>
              <a:t>Decentralized approach has every robot act individually and participate in message passing to spread leader’s state - mention we pass messages on links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Knowledge of the leader is enough to get our robots back in formation with our leader-referenced scheme (explained later)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19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Talk about robustness and some cases being sub-ideal due to obstacle avoidance - maybe reference motion in a video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RRT* can take on the order of minutes which is not ideal, storing precomputed paths is nice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05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Cheaper goal velocities and rely on obstacle avoidance velocities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Better obstacle avoidance to reduce error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Improve decentralized approach that stores the state of every robot, can then apply robot avoidance weights and better obstacle avoidance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911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f0775291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f0775291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switching and navigation with tight corridors and multiple formations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Concluding remarks - can perform formation-based movement, but general robustness isn’t easy, and it’s easily decentralized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Mention where the code can be found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Discuss how we implement formations here - one robot is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others have relative positions from the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the links for message passing in decentralized solution - leader sends state (pose and sensor measurements) and followers store and relay it</a:t>
            </a:r>
          </a:p>
          <a:p>
            <a:pPr rtl="0"/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984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Paper was the basis of our work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Compute vectors for each robot for formation, goal, obstacle avoidance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04764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Explain that the approach in the paper was for open worlds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Added the ability to detect corridors and tight areas using sensor measurements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Move into column formation until free again as its the narrowest 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64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unit-reference and why we didn’t do it - decentralized unit-reference requires global knowledge of all robot positions and lots of messages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Explain leader-reference - a leader robot is </a:t>
            </a:r>
            <a:r>
              <a:rPr lang="en-GB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center</a:t>
            </a: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formation and the other followers compute a vector, formation offsets are rotated and translated onto the leader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Decentralized leader-reference is easier as only need the leader’s state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709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dirty="0"/>
              <a:t>Explain the zones: dead zone = 1.5 * robot radius (1.5 * 0.0525), control zone = dead zone + spacing distance (0.3), ballistic zone outside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30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0775291c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0775291c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Show robots in random places, get into formation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Robots go through each formation as they move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Undergo an orthogonal rotation 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Followers do not need a goal velocity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Leader runs RRT* for an obstacle free path (very briefly say we sample points, add to tree, rewire based on cost)</a:t>
            </a:r>
            <a:endParaRPr lang="en-GB" b="0" dirty="0">
              <a:effectLst/>
            </a:endParaRPr>
          </a:p>
          <a:p>
            <a:pPr rtl="0"/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Mention that we can store the path to avoid computation costs in the future (makes for good evaluation argument)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77143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5141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56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7481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83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45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54983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GB" dirty="0" err="1"/>
              <a:t>sdfdsf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4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143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3825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7600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510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3560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5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2619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66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51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7.mp4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7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Formation Control: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 Centralized and Decentralized Approach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4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4_circle_corners_x10.mp4" descr="4_circle_corners_x10.mp4">
            <a:hlinkClick r:id="" action="ppaction://media"/>
            <a:extLst>
              <a:ext uri="{FF2B5EF4-FFF2-40B4-BE49-F238E27FC236}">
                <a16:creationId xmlns:a16="http://schemas.microsoft.com/office/drawing/2014/main" id="{6734F545-2572-B844-869A-460260B97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;p23">
            <a:extLst>
              <a:ext uri="{FF2B5EF4-FFF2-40B4-BE49-F238E27FC236}">
                <a16:creationId xmlns:a16="http://schemas.microsoft.com/office/drawing/2014/main" id="{13993B02-7048-4E4A-8F29-F17434208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Static Obstacle Avoidance Vector</a:t>
            </a:r>
          </a:p>
        </p:txBody>
      </p:sp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1569DDFB-36C2-714A-8347-FF80C736414E}"/>
              </a:ext>
            </a:extLst>
          </p:cNvPr>
          <p:cNvSpPr txBox="1">
            <a:spLocks/>
          </p:cNvSpPr>
          <p:nvPr/>
        </p:nvSpPr>
        <p:spPr>
          <a:xfrm>
            <a:off x="647911" y="1639491"/>
            <a:ext cx="8052744" cy="322345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Mix of </a:t>
            </a:r>
            <a:r>
              <a:rPr lang="en-US" sz="1500" dirty="0" err="1"/>
              <a:t>Braitenberg</a:t>
            </a:r>
            <a:r>
              <a:rPr lang="en-US" sz="1500" dirty="0"/>
              <a:t>/rule-based controllers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 sensors do not distinguish robots and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Leader slows down when robots are avoiding obstacles</a:t>
            </a:r>
          </a:p>
          <a:p>
            <a:pPr marL="457200" indent="-342900" defTabSz="457200">
              <a:spcAft>
                <a:spcPts val="600"/>
              </a:spcAft>
              <a:buSzPts val="1800"/>
            </a:pPr>
            <a:endParaRPr lang="en-US" sz="1500" dirty="0"/>
          </a:p>
          <a:p>
            <a:pPr marL="0" indent="0" defTabSz="457200">
              <a:spcAft>
                <a:spcPts val="600"/>
              </a:spcAft>
              <a:buNone/>
            </a:pPr>
            <a:r>
              <a:rPr lang="en-US" sz="1500" b="1" dirty="0"/>
              <a:t>Split and Merge</a:t>
            </a:r>
            <a:endParaRPr lang="en-US" sz="15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500" dirty="0"/>
              <a:t>Robots pick a preferred side for moving around an object depending on their position in formation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60719-2846-0F4C-8562-10676319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" y="224554"/>
            <a:ext cx="8855155" cy="7278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Dynamic (Robot) Obstacle Avoidance Vector</a:t>
            </a:r>
            <a:endParaRPr lang="en-US" dirty="0"/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78AB4AE1-A197-6449-A074-D702C00AD65F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Compute an ‘on-off’ vector that stops moving a robot when: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get close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 dirty="0"/>
              <a:t>They face each other</a:t>
            </a:r>
            <a:br>
              <a:rPr lang="en-US" sz="1400" dirty="0"/>
            </a:br>
            <a:endParaRPr lang="en-US" sz="14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 dirty="0"/>
              <a:t>O(n</a:t>
            </a:r>
            <a:r>
              <a:rPr lang="en-US" sz="1400" baseline="30000" dirty="0"/>
              <a:t>2</a:t>
            </a:r>
            <a:r>
              <a:rPr lang="en-US" sz="1400" dirty="0"/>
              <a:t>) as we consider robots in pairs, stop the one with lowest ID, to prevent deadlock</a:t>
            </a:r>
          </a:p>
        </p:txBody>
      </p:sp>
    </p:spTree>
    <p:extLst>
      <p:ext uri="{BB962C8B-B14F-4D97-AF65-F5344CB8AC3E}">
        <p14:creationId xmlns:p14="http://schemas.microsoft.com/office/powerpoint/2010/main" val="158312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2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2_square_obs_x10.mp4" descr="2_square_obs_x10.mp4">
            <a:hlinkClick r:id="" action="ppaction://media"/>
            <a:extLst>
              <a:ext uri="{FF2B5EF4-FFF2-40B4-BE49-F238E27FC236}">
                <a16:creationId xmlns:a16="http://schemas.microsoft.com/office/drawing/2014/main" id="{7A665DA2-B87A-0C42-9E40-AB5A927E7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85888-89B4-B745-BDC9-710CF354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Weighted Combination</a:t>
            </a:r>
            <a:endParaRPr lang="en-US" dirty="0"/>
          </a:p>
        </p:txBody>
      </p:sp>
      <p:sp>
        <p:nvSpPr>
          <p:cNvPr id="3" name="Google Shape;153;p26">
            <a:extLst>
              <a:ext uri="{FF2B5EF4-FFF2-40B4-BE49-F238E27FC236}">
                <a16:creationId xmlns:a16="http://schemas.microsoft.com/office/drawing/2014/main" id="{9B552660-766F-DA45-8691-D05067A8A889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Overall velocity vector computed as a weighted sum of goal, formation, obstacle avoidance and noise vectors</a:t>
            </a:r>
            <a:br>
              <a:rPr lang="en-US" sz="1600"/>
            </a:br>
            <a:endParaRPr lang="en-US" sz="16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600"/>
              <a:t>Apply ‘rules’ to filter spurious/erroneous velocities: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if they are about to collide with another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Robots stop at the goal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600"/>
              <a:t>Leader can slow down if followers not in formation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16736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3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3_simple_sam_x4x2.mp4" descr="3_simple_sam_x4x2.mp4">
            <a:hlinkClick r:id="" action="ppaction://media"/>
            <a:extLst>
              <a:ext uri="{FF2B5EF4-FFF2-40B4-BE49-F238E27FC236}">
                <a16:creationId xmlns:a16="http://schemas.microsoft.com/office/drawing/2014/main" id="{6DCA2735-DFC4-E54C-AAF0-69CBD65A4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07E4-C95A-AA40-95AE-B818E7DB3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Switching</a:t>
            </a:r>
            <a:endParaRPr lang="en-US" dirty="0"/>
          </a:p>
        </p:txBody>
      </p:sp>
      <p:sp>
        <p:nvSpPr>
          <p:cNvPr id="3" name="Google Shape;164;p28">
            <a:extLst>
              <a:ext uri="{FF2B5EF4-FFF2-40B4-BE49-F238E27FC236}">
                <a16:creationId xmlns:a16="http://schemas.microsoft.com/office/drawing/2014/main" id="{F5A6F64B-08A7-9346-908C-52623E830F00}"/>
              </a:ext>
            </a:extLst>
          </p:cNvPr>
          <p:cNvSpPr txBox="1">
            <a:spLocks/>
          </p:cNvSpPr>
          <p:nvPr/>
        </p:nvSpPr>
        <p:spPr>
          <a:xfrm>
            <a:off x="322586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dirty="0"/>
              <a:t>Use robot sensors to detect tight gaps</a:t>
            </a:r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Centralized: Switch formation if leader (or majority of robots) detect a tight gap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Decentralized: Only the leader sensors are used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Formation becomes a column</a:t>
            </a:r>
          </a:p>
        </p:txBody>
      </p:sp>
      <p:pic>
        <p:nvPicPr>
          <p:cNvPr id="4" name="Google Shape;165;p28">
            <a:extLst>
              <a:ext uri="{FF2B5EF4-FFF2-40B4-BE49-F238E27FC236}">
                <a16:creationId xmlns:a16="http://schemas.microsoft.com/office/drawing/2014/main" id="{3041CC36-42BF-3940-9D6B-5FCFC4DAA05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9104" y="3000487"/>
            <a:ext cx="1747725" cy="173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p28">
            <a:extLst>
              <a:ext uri="{FF2B5EF4-FFF2-40B4-BE49-F238E27FC236}">
                <a16:creationId xmlns:a16="http://schemas.microsoft.com/office/drawing/2014/main" id="{D2A30902-A9EC-4A4B-B28C-B8451BCBD04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223275" y="3516075"/>
            <a:ext cx="3609025" cy="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343856A-EE91-8D46-A16D-6C0ABD80B094}"/>
              </a:ext>
            </a:extLst>
          </p:cNvPr>
          <p:cNvSpPr/>
          <p:nvPr/>
        </p:nvSpPr>
        <p:spPr>
          <a:xfrm>
            <a:off x="3309257" y="3701144"/>
            <a:ext cx="1480457" cy="296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54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Insert video 6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6_corner_add_obs_runtime_x4.mp4" descr="6_corner_add_obs_runtime_x4.mp4">
            <a:hlinkClick r:id="" action="ppaction://media"/>
            <a:extLst>
              <a:ext uri="{FF2B5EF4-FFF2-40B4-BE49-F238E27FC236}">
                <a16:creationId xmlns:a16="http://schemas.microsoft.com/office/drawing/2014/main" id="{96D0651C-4623-A84A-AD52-C9B39C850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_decentralized_X4.mp4" descr="7_decentralized_X4.mp4">
            <a:hlinkClick r:id="" action="ppaction://media"/>
            <a:extLst>
              <a:ext uri="{FF2B5EF4-FFF2-40B4-BE49-F238E27FC236}">
                <a16:creationId xmlns:a16="http://schemas.microsoft.com/office/drawing/2014/main" id="{8A201117-BF36-8645-B679-FC1614B07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50880"/>
          <a:stretch/>
        </p:blipFill>
        <p:spPr>
          <a:xfrm>
            <a:off x="5637345" y="1306285"/>
            <a:ext cx="3158312" cy="3616779"/>
          </a:xfrm>
          <a:prstGeom prst="rect">
            <a:avLst/>
          </a:prstGeom>
        </p:spPr>
      </p:pic>
      <p:pic>
        <p:nvPicPr>
          <p:cNvPr id="2" name="7_centralized_X4.mp4" descr="7_centralized_X4.mp4">
            <a:hlinkClick r:id="" action="ppaction://media"/>
            <a:extLst>
              <a:ext uri="{FF2B5EF4-FFF2-40B4-BE49-F238E27FC236}">
                <a16:creationId xmlns:a16="http://schemas.microsoft.com/office/drawing/2014/main" id="{66162336-714A-8D4D-9EAD-51FB17A043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484" y="1447800"/>
            <a:ext cx="5133269" cy="3167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7436C-6108-DF4F-B28E-D010FC3C17CE}"/>
              </a:ext>
            </a:extLst>
          </p:cNvPr>
          <p:cNvSpPr txBox="1"/>
          <p:nvPr/>
        </p:nvSpPr>
        <p:spPr>
          <a:xfrm>
            <a:off x="250371" y="699407"/>
            <a:ext cx="509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Centralized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D17F-8C73-604C-8FB1-AC024ED9C602}"/>
              </a:ext>
            </a:extLst>
          </p:cNvPr>
          <p:cNvSpPr txBox="1"/>
          <p:nvPr/>
        </p:nvSpPr>
        <p:spPr>
          <a:xfrm>
            <a:off x="263979" y="130629"/>
            <a:ext cx="8311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Centralized vs Decentralized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9A515-5C78-0544-8425-2D1D54462CB2}"/>
              </a:ext>
            </a:extLst>
          </p:cNvPr>
          <p:cNvSpPr txBox="1"/>
          <p:nvPr/>
        </p:nvSpPr>
        <p:spPr>
          <a:xfrm>
            <a:off x="6354536" y="715737"/>
            <a:ext cx="2098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Decentralized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A539-6193-314B-AB62-B8B064A2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Google Shape;183;p31">
            <a:extLst>
              <a:ext uri="{FF2B5EF4-FFF2-40B4-BE49-F238E27FC236}">
                <a16:creationId xmlns:a16="http://schemas.microsoft.com/office/drawing/2014/main" id="{15080897-9581-E144-9C10-C1CA4C578496}"/>
              </a:ext>
            </a:extLst>
          </p:cNvPr>
          <p:cNvSpPr txBox="1">
            <a:spLocks/>
          </p:cNvSpPr>
          <p:nvPr/>
        </p:nvSpPr>
        <p:spPr>
          <a:xfrm>
            <a:off x="0" y="152697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Accuracy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-GB" dirty="0"/>
              <a:t>Error plot of distance to target with 5% noise</a:t>
            </a:r>
          </a:p>
        </p:txBody>
      </p:sp>
      <p:pic>
        <p:nvPicPr>
          <p:cNvPr id="4" name="Google Shape;185;p31">
            <a:extLst>
              <a:ext uri="{FF2B5EF4-FFF2-40B4-BE49-F238E27FC236}">
                <a16:creationId xmlns:a16="http://schemas.microsoft.com/office/drawing/2014/main" id="{D50FD40B-A6FF-824C-BA55-015CF24567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8" y="2161310"/>
            <a:ext cx="3791324" cy="2876910"/>
          </a:xfrm>
          <a:prstGeom prst="roundRect">
            <a:avLst>
              <a:gd name="adj" fmla="val 546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Google Shape;184;p31">
            <a:extLst>
              <a:ext uri="{FF2B5EF4-FFF2-40B4-BE49-F238E27FC236}">
                <a16:creationId xmlns:a16="http://schemas.microsoft.com/office/drawing/2014/main" id="{0AE8661D-DF2A-DC44-92CB-5274A856725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395" y="2180868"/>
            <a:ext cx="3791326" cy="2843507"/>
          </a:xfrm>
          <a:prstGeom prst="roundRect">
            <a:avLst>
              <a:gd name="adj" fmla="val 497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317EF-C0F7-DA43-ACC3-49030871CA0E}"/>
              </a:ext>
            </a:extLst>
          </p:cNvPr>
          <p:cNvSpPr txBox="1"/>
          <p:nvPr/>
        </p:nvSpPr>
        <p:spPr>
          <a:xfrm>
            <a:off x="1513114" y="2166256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Centralized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B578-93CB-E348-92DD-805A78150883}"/>
              </a:ext>
            </a:extLst>
          </p:cNvPr>
          <p:cNvSpPr txBox="1"/>
          <p:nvPr/>
        </p:nvSpPr>
        <p:spPr>
          <a:xfrm>
            <a:off x="5987142" y="2177141"/>
            <a:ext cx="1480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25985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54C6-876B-4D43-9DE2-961EE9BB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Centralized vs Decentralized</a:t>
            </a:r>
            <a:endParaRPr lang="en-US" dirty="0"/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5B147C5D-DB3C-D44D-9746-2981B3E45322}"/>
              </a:ext>
            </a:extLst>
          </p:cNvPr>
          <p:cNvSpPr txBox="1">
            <a:spLocks/>
          </p:cNvSpPr>
          <p:nvPr/>
        </p:nvSpPr>
        <p:spPr>
          <a:xfrm>
            <a:off x="768206" y="1827712"/>
            <a:ext cx="6961434" cy="3315788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In both cases we launch the arena as usual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Centralized: run a single controller with global knowledge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Decentralized: run a controller per robot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dirty="0"/>
              <a:t>Each robot acts individually</a:t>
            </a:r>
            <a:br>
              <a:rPr lang="en-US" dirty="0"/>
            </a:br>
            <a:endParaRPr lang="en-US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A ‘leader’ robot sends messages with its state to connected robots</a:t>
            </a:r>
            <a:br>
              <a:rPr lang="en-US" sz="1200" dirty="0"/>
            </a:br>
            <a:endParaRPr lang="en-US" sz="1200" dirty="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200" dirty="0"/>
              <a:t>Other ‘followers’ update their belief of the leader and relay this message</a:t>
            </a:r>
          </a:p>
        </p:txBody>
      </p:sp>
    </p:spTree>
    <p:extLst>
      <p:ext uri="{BB962C8B-B14F-4D97-AF65-F5344CB8AC3E}">
        <p14:creationId xmlns:p14="http://schemas.microsoft.com/office/powerpoint/2010/main" val="3922633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A148-D812-044E-93B8-61978B3A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3;p32">
            <a:extLst>
              <a:ext uri="{FF2B5EF4-FFF2-40B4-BE49-F238E27FC236}">
                <a16:creationId xmlns:a16="http://schemas.microsoft.com/office/drawing/2014/main" id="{15CA699F-A66D-AB4D-9952-2CA6FA7CF914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Robustness - Our general approach isn’t perfect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Centralized obstacle avoidance is improved with global knowledge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solution not to the same level with just knowledge of leader</a:t>
            </a:r>
            <a:br>
              <a:rPr lang="en-US" sz="1400"/>
            </a:br>
            <a:endParaRPr lang="en-US" sz="1400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Efficiency - RRT* can take a long time so we precompute paths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58771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81608-DA65-5B49-98B0-62D1B4E9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Results</a:t>
            </a:r>
            <a:endParaRPr lang="en-US" dirty="0"/>
          </a:p>
        </p:txBody>
      </p:sp>
      <p:sp>
        <p:nvSpPr>
          <p:cNvPr id="3" name="Google Shape;199;p33">
            <a:extLst>
              <a:ext uri="{FF2B5EF4-FFF2-40B4-BE49-F238E27FC236}">
                <a16:creationId xmlns:a16="http://schemas.microsoft.com/office/drawing/2014/main" id="{2DCF55C7-DA0E-8A41-9DBC-53F4B49EC963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 sz="1400"/>
              <a:t>Future Work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Try cheaper straight-line goal velocities, rely on obstacle avoidance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Improve obstacle avoidance to improve robustness in the general case</a:t>
            </a:r>
          </a:p>
          <a:p>
            <a:pPr marL="1371600" lvl="2" indent="-317500" defTabSz="457200">
              <a:spcAft>
                <a:spcPts val="600"/>
              </a:spcAft>
              <a:buSzPts val="1400"/>
            </a:pPr>
            <a:r>
              <a:rPr lang="en-US" sz="1400"/>
              <a:t>Consider reinforcement learning to adjust weights for each environment</a:t>
            </a:r>
          </a:p>
          <a:p>
            <a:pPr marL="914400" lvl="1" indent="-317500" defTabSz="457200">
              <a:spcAft>
                <a:spcPts val="600"/>
              </a:spcAft>
              <a:buSzPts val="1400"/>
            </a:pPr>
            <a:r>
              <a:rPr lang="en-US" sz="1400"/>
              <a:t>Decentralized approach - communicate more state from each robot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1710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325555" y="2454234"/>
            <a:ext cx="8520600" cy="2544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Link to code repository - </a:t>
            </a:r>
            <a:r>
              <a:rPr lang="en-GB" sz="1400" dirty="0" err="1"/>
              <a:t>github.com</a:t>
            </a:r>
            <a:r>
              <a:rPr lang="en-GB" sz="1400" dirty="0"/>
              <a:t>/</a:t>
            </a:r>
            <a:r>
              <a:rPr lang="en-GB" sz="1400" dirty="0" err="1"/>
              <a:t>DoodleBobBuffPants</a:t>
            </a:r>
            <a:r>
              <a:rPr lang="en-GB" sz="1400" dirty="0"/>
              <a:t>/</a:t>
            </a:r>
            <a:r>
              <a:rPr lang="en-GB" sz="1400" dirty="0" err="1"/>
              <a:t>RobotProject</a:t>
            </a:r>
            <a:endParaRPr sz="1400" dirty="0"/>
          </a:p>
        </p:txBody>
      </p:sp>
      <p:pic>
        <p:nvPicPr>
          <p:cNvPr id="4" name="5_corridor_wedim_x10.mp4" descr="5_corridor_wedim_x10.mp4">
            <a:hlinkClick r:id="" action="ppaction://media"/>
            <a:extLst>
              <a:ext uri="{FF2B5EF4-FFF2-40B4-BE49-F238E27FC236}">
                <a16:creationId xmlns:a16="http://schemas.microsoft.com/office/drawing/2014/main" id="{625B5280-78F9-6B49-9CE1-E03FD30B6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755" y="128898"/>
            <a:ext cx="8213271" cy="4619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A4BE-53BC-F24C-A7A6-7543A8AE3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Formations</a:t>
            </a:r>
          </a:p>
        </p:txBody>
      </p:sp>
      <p:pic>
        <p:nvPicPr>
          <p:cNvPr id="3" name="Google Shape;67;p15">
            <a:extLst>
              <a:ext uri="{FF2B5EF4-FFF2-40B4-BE49-F238E27FC236}">
                <a16:creationId xmlns:a16="http://schemas.microsoft.com/office/drawing/2014/main" id="{3C39CC32-041C-3549-A07A-21594091E5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05" y="1868988"/>
            <a:ext cx="730525" cy="28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D98D7F09-6B6A-9C41-969C-E18C0526A969}"/>
              </a:ext>
            </a:extLst>
          </p:cNvPr>
          <p:cNvSpPr txBox="1">
            <a:spLocks/>
          </p:cNvSpPr>
          <p:nvPr/>
        </p:nvSpPr>
        <p:spPr>
          <a:xfrm>
            <a:off x="623400" y="222689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600" dirty="0"/>
              <a:t>Line</a:t>
            </a:r>
            <a:br>
              <a:rPr lang="en-GB" sz="1600" dirty="0"/>
            </a:br>
            <a:endParaRPr lang="en-GB" sz="16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600" dirty="0"/>
              <a:t>Column</a:t>
            </a:r>
            <a:br>
              <a:rPr lang="en-GB" sz="1600" dirty="0"/>
            </a:br>
            <a:endParaRPr lang="en-GB" sz="16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600" dirty="0"/>
              <a:t>Diamond</a:t>
            </a:r>
            <a:br>
              <a:rPr lang="en-GB" sz="1600" dirty="0"/>
            </a:br>
            <a:endParaRPr lang="en-GB" sz="16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600" dirty="0"/>
              <a:t>Wedge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356AFDC3-FADD-BC4A-B7D5-33C758D3090E}"/>
              </a:ext>
            </a:extLst>
          </p:cNvPr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5" b="95968" l="565" r="98305">
                        <a14:foregroundMark x1="847" y1="94355" x2="847" y2="94355"/>
                        <a14:foregroundMark x1="8192" y1="94355" x2="8192" y2="94355"/>
                        <a14:foregroundMark x1="2684" y1="95968" x2="2684" y2="95968"/>
                        <a14:foregroundMark x1="2684" y1="95968" x2="1695" y2="89919"/>
                        <a14:foregroundMark x1="8475" y1="95161" x2="7627" y2="90726"/>
                        <a14:foregroundMark x1="9746" y1="93548" x2="9746" y2="93548"/>
                        <a14:foregroundMark x1="8475" y1="88306" x2="10169" y2="92339"/>
                        <a14:foregroundMark x1="15254" y1="87903" x2="16525" y2="93145"/>
                        <a14:foregroundMark x1="22316" y1="89516" x2="23446" y2="95161"/>
                        <a14:foregroundMark x1="28955" y1="89113" x2="30650" y2="93952"/>
                        <a14:foregroundMark x1="44633" y1="47984" x2="46045" y2="54435"/>
                        <a14:foregroundMark x1="44068" y1="69355" x2="45480" y2="74597"/>
                        <a14:foregroundMark x1="37571" y1="71371" x2="38701" y2="76210"/>
                        <a14:foregroundMark x1="50989" y1="71774" x2="52401" y2="76210"/>
                        <a14:foregroundMark x1="44068" y1="89516" x2="45480" y2="93548"/>
                        <a14:foregroundMark x1="60028" y1="88306" x2="61723" y2="94758"/>
                        <a14:foregroundMark x1="66384" y1="81452" x2="68079" y2="86694"/>
                        <a14:foregroundMark x1="80932" y1="77823" x2="81356" y2="84274"/>
                        <a14:foregroundMark x1="86582" y1="90726" x2="87712" y2="93952"/>
                        <a14:foregroundMark x1="95904" y1="10887" x2="97316" y2="16129"/>
                        <a14:foregroundMark x1="96610" y1="7258" x2="95904" y2="9274"/>
                        <a14:foregroundMark x1="73305" y1="64919" x2="74576" y2="70565"/>
                        <a14:foregroundMark x1="95763" y1="32258" x2="96610" y2="35484"/>
                        <a14:foregroundMark x1="95904" y1="56048" x2="97034" y2="59274"/>
                        <a14:foregroundMark x1="96610" y1="68145" x2="97034" y2="72984"/>
                        <a14:foregroundMark x1="95904" y1="87903" x2="97316" y2="92339"/>
                        <a14:foregroundMark x1="96045" y1="51613" x2="98305" y2="560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2464525"/>
            <a:ext cx="4288603" cy="14557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70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8765-102B-804B-9B8C-45095C2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Behavior</a:t>
            </a:r>
            <a:r>
              <a:rPr lang="en-GB" dirty="0"/>
              <a:t>-based control</a:t>
            </a:r>
            <a:endParaRPr lang="en-US" dirty="0"/>
          </a:p>
        </p:txBody>
      </p:sp>
      <p:sp>
        <p:nvSpPr>
          <p:cNvPr id="3" name="Google Shape;74;p16">
            <a:extLst>
              <a:ext uri="{FF2B5EF4-FFF2-40B4-BE49-F238E27FC236}">
                <a16:creationId xmlns:a16="http://schemas.microsoft.com/office/drawing/2014/main" id="{B82B58D7-618B-AA43-85C1-A553355420DE}"/>
              </a:ext>
            </a:extLst>
          </p:cNvPr>
          <p:cNvSpPr txBox="1">
            <a:spLocks/>
          </p:cNvSpPr>
          <p:nvPr/>
        </p:nvSpPr>
        <p:spPr>
          <a:xfrm>
            <a:off x="320409" y="1727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Formation Maintenance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Goal Navigation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Static Obstacle Avoidance</a:t>
            </a:r>
            <a:br>
              <a:rPr lang="en-GB" dirty="0"/>
            </a:br>
            <a:endParaRPr lang="en-GB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dirty="0"/>
              <a:t>Dynamic (Robot) Obstacle Avoidance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endParaRPr lang="en-GB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Wingdings 2" charset="2"/>
              <a:buNone/>
            </a:pPr>
            <a:r>
              <a:rPr lang="en-GB" dirty="0"/>
              <a:t>T. Balch and R. C. Arkin,</a:t>
            </a:r>
            <a:r>
              <a:rPr lang="en-GB" i="1" dirty="0"/>
              <a:t> </a:t>
            </a:r>
            <a:r>
              <a:rPr lang="en-GB" i="1" dirty="0" err="1"/>
              <a:t>Behavior</a:t>
            </a:r>
            <a:r>
              <a:rPr lang="en-GB" i="1" dirty="0"/>
              <a:t>-based Formation Control for Multi-robot Teams</a:t>
            </a:r>
          </a:p>
        </p:txBody>
      </p:sp>
      <p:sp>
        <p:nvSpPr>
          <p:cNvPr id="4" name="Google Shape;75;p16">
            <a:extLst>
              <a:ext uri="{FF2B5EF4-FFF2-40B4-BE49-F238E27FC236}">
                <a16:creationId xmlns:a16="http://schemas.microsoft.com/office/drawing/2014/main" id="{E5C5AF89-FE25-A149-ABDB-A22CA617EAF9}"/>
              </a:ext>
            </a:extLst>
          </p:cNvPr>
          <p:cNvSpPr/>
          <p:nvPr/>
        </p:nvSpPr>
        <p:spPr>
          <a:xfrm rot="10800000">
            <a:off x="6045392" y="306668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943F5450-C5FD-2042-80AA-8DE3B36FF47A}"/>
              </a:ext>
            </a:extLst>
          </p:cNvPr>
          <p:cNvSpPr/>
          <p:nvPr/>
        </p:nvSpPr>
        <p:spPr>
          <a:xfrm rot="10800000">
            <a:off x="810279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7;p16">
            <a:extLst>
              <a:ext uri="{FF2B5EF4-FFF2-40B4-BE49-F238E27FC236}">
                <a16:creationId xmlns:a16="http://schemas.microsoft.com/office/drawing/2014/main" id="{F4A50CF2-D6D0-E748-8237-F4765F4033FD}"/>
              </a:ext>
            </a:extLst>
          </p:cNvPr>
          <p:cNvSpPr/>
          <p:nvPr/>
        </p:nvSpPr>
        <p:spPr>
          <a:xfrm rot="10800000">
            <a:off x="7316317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8;p16">
            <a:extLst>
              <a:ext uri="{FF2B5EF4-FFF2-40B4-BE49-F238E27FC236}">
                <a16:creationId xmlns:a16="http://schemas.microsoft.com/office/drawing/2014/main" id="{A07F8298-2A84-084E-A1AD-254A743A9F87}"/>
              </a:ext>
            </a:extLst>
          </p:cNvPr>
          <p:cNvCxnSpPr/>
          <p:nvPr/>
        </p:nvCxnSpPr>
        <p:spPr>
          <a:xfrm rot="10800000" flipH="1">
            <a:off x="6290417" y="2523812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79;p16">
            <a:extLst>
              <a:ext uri="{FF2B5EF4-FFF2-40B4-BE49-F238E27FC236}">
                <a16:creationId xmlns:a16="http://schemas.microsoft.com/office/drawing/2014/main" id="{B0C8C2B7-207A-6A46-BB77-E7B6C8AF4996}"/>
              </a:ext>
            </a:extLst>
          </p:cNvPr>
          <p:cNvSpPr/>
          <p:nvPr/>
        </p:nvSpPr>
        <p:spPr>
          <a:xfrm rot="10800000">
            <a:off x="6529842" y="206338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80;p16">
            <a:extLst>
              <a:ext uri="{FF2B5EF4-FFF2-40B4-BE49-F238E27FC236}">
                <a16:creationId xmlns:a16="http://schemas.microsoft.com/office/drawing/2014/main" id="{53EEBEEC-5CE9-5641-BC24-D5600A6293F9}"/>
              </a:ext>
            </a:extLst>
          </p:cNvPr>
          <p:cNvCxnSpPr>
            <a:stCxn id="4" idx="2"/>
          </p:cNvCxnSpPr>
          <p:nvPr/>
        </p:nvCxnSpPr>
        <p:spPr>
          <a:xfrm rot="10800000">
            <a:off x="6235892" y="215648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918B7A31-38CF-684B-A100-DC678AB5010A}"/>
              </a:ext>
            </a:extLst>
          </p:cNvPr>
          <p:cNvSpPr/>
          <p:nvPr/>
        </p:nvSpPr>
        <p:spPr>
          <a:xfrm>
            <a:off x="5596342" y="169368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82;p16">
            <a:extLst>
              <a:ext uri="{FF2B5EF4-FFF2-40B4-BE49-F238E27FC236}">
                <a16:creationId xmlns:a16="http://schemas.microsoft.com/office/drawing/2014/main" id="{31A2803D-EC9B-9D42-96AF-B2DC733BF7DA}"/>
              </a:ext>
            </a:extLst>
          </p:cNvPr>
          <p:cNvCxnSpPr>
            <a:stCxn id="4" idx="0"/>
          </p:cNvCxnSpPr>
          <p:nvPr/>
        </p:nvCxnSpPr>
        <p:spPr>
          <a:xfrm>
            <a:off x="6235892" y="3542937"/>
            <a:ext cx="517200" cy="559200"/>
          </a:xfrm>
          <a:prstGeom prst="straightConnector1">
            <a:avLst/>
          </a:prstGeom>
          <a:noFill/>
          <a:ln w="2857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29193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338A-82D0-BF41-A95A-5C66CD75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Extending the Paper</a:t>
            </a:r>
            <a:endParaRPr lang="en-US" dirty="0"/>
          </a:p>
        </p:txBody>
      </p:sp>
      <p:sp>
        <p:nvSpPr>
          <p:cNvPr id="3" name="Google Shape;88;p17">
            <a:extLst>
              <a:ext uri="{FF2B5EF4-FFF2-40B4-BE49-F238E27FC236}">
                <a16:creationId xmlns:a16="http://schemas.microsoft.com/office/drawing/2014/main" id="{E429D662-7270-754D-8EEC-B80CF045F7DE}"/>
              </a:ext>
            </a:extLst>
          </p:cNvPr>
          <p:cNvSpPr txBox="1">
            <a:spLocks/>
          </p:cNvSpPr>
          <p:nvPr/>
        </p:nvSpPr>
        <p:spPr>
          <a:xfrm>
            <a:off x="836799" y="1666715"/>
            <a:ext cx="7475214" cy="27273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Behavior approach was designed for open worlds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Added formation switching strategy</a:t>
            </a:r>
            <a:br>
              <a:rPr lang="en-US"/>
            </a:br>
            <a:endParaRPr lang="en-US"/>
          </a:p>
          <a:p>
            <a:pPr marL="457200" indent="-342900" defTabSz="457200">
              <a:spcAft>
                <a:spcPts val="600"/>
              </a:spcAft>
              <a:buSzPts val="1800"/>
            </a:pPr>
            <a:r>
              <a:rPr lang="en-US"/>
              <a:t>Robots move as a column in tight areas (corridors)</a:t>
            </a:r>
          </a:p>
          <a:p>
            <a:pPr marL="0" indent="0" defTabSz="4572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9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B7A58-DBA8-A141-9DFC-85E2BA0D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Formation Maintenance Vector</a:t>
            </a:r>
            <a:endParaRPr lang="en-US" dirty="0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A06C7F2D-255D-D04A-BA50-CE101838A96F}"/>
              </a:ext>
            </a:extLst>
          </p:cNvPr>
          <p:cNvSpPr txBox="1">
            <a:spLocks/>
          </p:cNvSpPr>
          <p:nvPr/>
        </p:nvSpPr>
        <p:spPr>
          <a:xfrm>
            <a:off x="148149" y="214678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First find the desired formation position and orientation</a:t>
            </a:r>
          </a:p>
          <a:p>
            <a:pPr marL="0" indent="0">
              <a:spcBef>
                <a:spcPts val="1600"/>
              </a:spcBef>
              <a:spcAft>
                <a:spcPts val="0"/>
              </a:spcAft>
              <a:buFont typeface="Wingdings 2" charset="2"/>
              <a:buNone/>
            </a:pPr>
            <a:r>
              <a:rPr lang="en-GB" sz="1400" dirty="0"/>
              <a:t>Two methods:</a:t>
            </a:r>
          </a:p>
          <a:p>
            <a:pPr marL="457200" indent="-3429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400" b="1" dirty="0"/>
              <a:t>Unit-Reference</a:t>
            </a:r>
            <a:r>
              <a:rPr lang="en-GB" sz="1400" dirty="0"/>
              <a:t> - Average all robot positions to find centre of formation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-GB" sz="1400" dirty="0"/>
              <a:t>Requires many messages when decentralized</a:t>
            </a:r>
            <a:br>
              <a:rPr lang="en-GB" sz="1400" dirty="0"/>
            </a:br>
            <a:endParaRPr lang="en-GB" sz="14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400" b="1" dirty="0"/>
              <a:t>Leader-Reference</a:t>
            </a:r>
            <a:r>
              <a:rPr lang="en-GB" sz="1400" dirty="0"/>
              <a:t> - Leader is considered always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-GB" sz="1400" dirty="0"/>
              <a:t>Followers compute their vector to get in formation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-GB" sz="1400" dirty="0"/>
              <a:t>Easier to implement in a decentralized system</a:t>
            </a:r>
          </a:p>
        </p:txBody>
      </p:sp>
      <p:sp>
        <p:nvSpPr>
          <p:cNvPr id="4" name="Google Shape;95;p18">
            <a:extLst>
              <a:ext uri="{FF2B5EF4-FFF2-40B4-BE49-F238E27FC236}">
                <a16:creationId xmlns:a16="http://schemas.microsoft.com/office/drawing/2014/main" id="{16033845-1E12-5849-96BA-FBBA7CEC3810}"/>
              </a:ext>
            </a:extLst>
          </p:cNvPr>
          <p:cNvSpPr/>
          <p:nvPr/>
        </p:nvSpPr>
        <p:spPr>
          <a:xfrm rot="10800000">
            <a:off x="6518775" y="3346948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C390CFDF-BCB4-5D4A-97C6-F92B4D1E741B}"/>
              </a:ext>
            </a:extLst>
          </p:cNvPr>
          <p:cNvSpPr/>
          <p:nvPr/>
        </p:nvSpPr>
        <p:spPr>
          <a:xfrm rot="10800000">
            <a:off x="857617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97;p18">
            <a:extLst>
              <a:ext uri="{FF2B5EF4-FFF2-40B4-BE49-F238E27FC236}">
                <a16:creationId xmlns:a16="http://schemas.microsoft.com/office/drawing/2014/main" id="{01601ED8-8375-D54E-B31F-D8BAD069D21D}"/>
              </a:ext>
            </a:extLst>
          </p:cNvPr>
          <p:cNvSpPr/>
          <p:nvPr/>
        </p:nvSpPr>
        <p:spPr>
          <a:xfrm rot="10800000">
            <a:off x="7789700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98;p18">
            <a:extLst>
              <a:ext uri="{FF2B5EF4-FFF2-40B4-BE49-F238E27FC236}">
                <a16:creationId xmlns:a16="http://schemas.microsoft.com/office/drawing/2014/main" id="{528E0856-29D0-BA47-9A4C-FE73D33F9D34}"/>
              </a:ext>
            </a:extLst>
          </p:cNvPr>
          <p:cNvCxnSpPr/>
          <p:nvPr/>
        </p:nvCxnSpPr>
        <p:spPr>
          <a:xfrm rot="10800000" flipH="1">
            <a:off x="6763800" y="2804073"/>
            <a:ext cx="244800" cy="5613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99;p18">
            <a:extLst>
              <a:ext uri="{FF2B5EF4-FFF2-40B4-BE49-F238E27FC236}">
                <a16:creationId xmlns:a16="http://schemas.microsoft.com/office/drawing/2014/main" id="{D8BF56C9-D0B2-CF4F-8285-A99DD4CE2F6F}"/>
              </a:ext>
            </a:extLst>
          </p:cNvPr>
          <p:cNvSpPr/>
          <p:nvPr/>
        </p:nvSpPr>
        <p:spPr>
          <a:xfrm rot="10800000">
            <a:off x="7003225" y="2343648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B00D45C0-781D-1C48-8693-F2CF62F9A8B6}"/>
              </a:ext>
            </a:extLst>
          </p:cNvPr>
          <p:cNvSpPr/>
          <p:nvPr/>
        </p:nvSpPr>
        <p:spPr>
          <a:xfrm>
            <a:off x="6069725" y="1973948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35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Google Shape;105;p19">
            <a:extLst>
              <a:ext uri="{FF2B5EF4-FFF2-40B4-BE49-F238E27FC236}">
                <a16:creationId xmlns:a16="http://schemas.microsoft.com/office/drawing/2014/main" id="{E5744857-58BB-D94F-9B1F-00CAB485EDA4}"/>
              </a:ext>
            </a:extLst>
          </p:cNvPr>
          <p:cNvSpPr txBox="1">
            <a:spLocks/>
          </p:cNvSpPr>
          <p:nvPr/>
        </p:nvSpPr>
        <p:spPr>
          <a:xfrm>
            <a:off x="607500" y="335391"/>
            <a:ext cx="7928998" cy="72783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4000"/>
              <a:t>Formation Maintenance Vector</a:t>
            </a:r>
          </a:p>
        </p:txBody>
      </p:sp>
      <p:sp>
        <p:nvSpPr>
          <p:cNvPr id="4" name="Google Shape;106;p19">
            <a:extLst>
              <a:ext uri="{FF2B5EF4-FFF2-40B4-BE49-F238E27FC236}">
                <a16:creationId xmlns:a16="http://schemas.microsoft.com/office/drawing/2014/main" id="{A1CDB98D-3E62-F348-B132-8C8D86D836B8}"/>
              </a:ext>
            </a:extLst>
          </p:cNvPr>
          <p:cNvSpPr txBox="1">
            <a:spLocks/>
          </p:cNvSpPr>
          <p:nvPr/>
        </p:nvSpPr>
        <p:spPr>
          <a:xfrm>
            <a:off x="614033" y="1809750"/>
            <a:ext cx="3576129" cy="27241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Aft>
                <a:spcPts val="600"/>
              </a:spcAft>
            </a:pPr>
            <a:r>
              <a:rPr lang="en-US" sz="1400" dirty="0"/>
              <a:t> Scale vector magnitude based on distance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Dead Zone</a:t>
            </a:r>
            <a:r>
              <a:rPr lang="en-US" sz="1400" dirty="0"/>
              <a:t>: magnitude = 0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Control Zone</a:t>
            </a:r>
            <a:r>
              <a:rPr lang="en-US" sz="1400" dirty="0"/>
              <a:t>: magnitude scaled linearly</a:t>
            </a:r>
          </a:p>
          <a:p>
            <a:pPr marL="457200" lvl="1" indent="0" defTabSz="457200">
              <a:spcAft>
                <a:spcPts val="600"/>
              </a:spcAft>
            </a:pPr>
            <a:r>
              <a:rPr lang="en-US" sz="1400" b="1" dirty="0"/>
              <a:t> Ballistic Zone</a:t>
            </a:r>
            <a:r>
              <a:rPr lang="en-US" sz="1400" dirty="0"/>
              <a:t>: magnitude = 1</a:t>
            </a:r>
          </a:p>
        </p:txBody>
      </p:sp>
      <p:pic>
        <p:nvPicPr>
          <p:cNvPr id="2" name="Google Shape;107;p19">
            <a:extLst>
              <a:ext uri="{FF2B5EF4-FFF2-40B4-BE49-F238E27FC236}">
                <a16:creationId xmlns:a16="http://schemas.microsoft.com/office/drawing/2014/main" id="{AF49E139-A62F-CF4C-A99A-1AEB1F9A06D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22675" y="1716033"/>
            <a:ext cx="3411246" cy="296135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899688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_all_formations_x4.mp4" descr="1_all_formations_x4.mp4">
            <a:hlinkClick r:id="" action="ppaction://media"/>
            <a:extLst>
              <a:ext uri="{FF2B5EF4-FFF2-40B4-BE49-F238E27FC236}">
                <a16:creationId xmlns:a16="http://schemas.microsoft.com/office/drawing/2014/main" id="{F0042A12-A1E3-0341-B6BC-40D14C7AF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4DFCC-3921-C445-9D8C-5B83E21C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81" y="376954"/>
            <a:ext cx="7928999" cy="727838"/>
          </a:xfrm>
        </p:spPr>
        <p:txBody>
          <a:bodyPr/>
          <a:lstStyle/>
          <a:p>
            <a:r>
              <a:rPr lang="en-US" dirty="0"/>
              <a:t>Goal Navigation Vector</a:t>
            </a:r>
          </a:p>
        </p:txBody>
      </p:sp>
      <p:sp>
        <p:nvSpPr>
          <p:cNvPr id="3" name="Google Shape;118;p21">
            <a:extLst>
              <a:ext uri="{FF2B5EF4-FFF2-40B4-BE49-F238E27FC236}">
                <a16:creationId xmlns:a16="http://schemas.microsoft.com/office/drawing/2014/main" id="{FE1FBA4A-96C4-C940-AE2F-BEAA44A8A381}"/>
              </a:ext>
            </a:extLst>
          </p:cNvPr>
          <p:cNvSpPr txBox="1">
            <a:spLocks/>
          </p:cNvSpPr>
          <p:nvPr/>
        </p:nvSpPr>
        <p:spPr>
          <a:xfrm>
            <a:off x="0" y="21000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Font typeface="Wingdings 2" charset="2"/>
              <a:buChar char="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500" dirty="0"/>
              <a:t>The Leader computes RRT* path to some goal position</a:t>
            </a:r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-GB" sz="1500" dirty="0"/>
              <a:t>This computes a safe path for the leader only</a:t>
            </a:r>
          </a:p>
          <a:p>
            <a:pPr>
              <a:spcBef>
                <a:spcPts val="16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GB" sz="1500" dirty="0"/>
          </a:p>
          <a:p>
            <a:pPr marL="457200" indent="-342900">
              <a:spcBef>
                <a:spcPts val="160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500" dirty="0"/>
              <a:t>Only the leader has a goal vector</a:t>
            </a:r>
            <a:br>
              <a:rPr lang="en-GB" sz="1500" dirty="0"/>
            </a:br>
            <a:endParaRPr lang="en-GB" sz="1500" dirty="0"/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GB" sz="1500" dirty="0"/>
              <a:t>Followers just keep formation</a:t>
            </a:r>
          </a:p>
        </p:txBody>
      </p:sp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9F2BE7F3-1F0C-824D-B84D-849299EB494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250" y="0"/>
            <a:ext cx="3396750" cy="242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0;p21">
            <a:extLst>
              <a:ext uri="{FF2B5EF4-FFF2-40B4-BE49-F238E27FC236}">
                <a16:creationId xmlns:a16="http://schemas.microsoft.com/office/drawing/2014/main" id="{9D5E7F3D-4330-3048-A100-24EFCBB27656}"/>
              </a:ext>
            </a:extLst>
          </p:cNvPr>
          <p:cNvSpPr/>
          <p:nvPr/>
        </p:nvSpPr>
        <p:spPr>
          <a:xfrm rot="10800000">
            <a:off x="6506878" y="4435547"/>
            <a:ext cx="381000" cy="476250"/>
          </a:xfrm>
          <a:prstGeom prst="flowChartOffpageConnector">
            <a:avLst/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;p21">
            <a:extLst>
              <a:ext uri="{FF2B5EF4-FFF2-40B4-BE49-F238E27FC236}">
                <a16:creationId xmlns:a16="http://schemas.microsoft.com/office/drawing/2014/main" id="{17D81A0F-F58C-284E-929B-D1111BB36DAE}"/>
              </a:ext>
            </a:extLst>
          </p:cNvPr>
          <p:cNvSpPr/>
          <p:nvPr/>
        </p:nvSpPr>
        <p:spPr>
          <a:xfrm rot="10800000">
            <a:off x="842832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2;p21">
            <a:extLst>
              <a:ext uri="{FF2B5EF4-FFF2-40B4-BE49-F238E27FC236}">
                <a16:creationId xmlns:a16="http://schemas.microsoft.com/office/drawing/2014/main" id="{77130FA9-6D12-0D4F-9065-A065B0B5E92A}"/>
              </a:ext>
            </a:extLst>
          </p:cNvPr>
          <p:cNvSpPr/>
          <p:nvPr/>
        </p:nvSpPr>
        <p:spPr>
          <a:xfrm rot="10800000">
            <a:off x="7641853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21">
            <a:extLst>
              <a:ext uri="{FF2B5EF4-FFF2-40B4-BE49-F238E27FC236}">
                <a16:creationId xmlns:a16="http://schemas.microsoft.com/office/drawing/2014/main" id="{597B6404-D7B4-0742-8023-DF88989A172A}"/>
              </a:ext>
            </a:extLst>
          </p:cNvPr>
          <p:cNvSpPr/>
          <p:nvPr/>
        </p:nvSpPr>
        <p:spPr>
          <a:xfrm rot="10800000">
            <a:off x="6855378" y="3273447"/>
            <a:ext cx="381000" cy="476250"/>
          </a:xfrm>
          <a:prstGeom prst="flowChartOffpageConnector">
            <a:avLst/>
          </a:prstGeom>
          <a:noFill/>
          <a:ln w="952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4;p21">
            <a:extLst>
              <a:ext uri="{FF2B5EF4-FFF2-40B4-BE49-F238E27FC236}">
                <a16:creationId xmlns:a16="http://schemas.microsoft.com/office/drawing/2014/main" id="{140F741E-549F-7E41-89EB-173849BF6FFB}"/>
              </a:ext>
            </a:extLst>
          </p:cNvPr>
          <p:cNvSpPr/>
          <p:nvPr/>
        </p:nvSpPr>
        <p:spPr>
          <a:xfrm>
            <a:off x="5921878" y="2903747"/>
            <a:ext cx="585000" cy="572700"/>
          </a:xfrm>
          <a:prstGeom prst="ellipse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25;p21">
            <a:extLst>
              <a:ext uri="{FF2B5EF4-FFF2-40B4-BE49-F238E27FC236}">
                <a16:creationId xmlns:a16="http://schemas.microsoft.com/office/drawing/2014/main" id="{14191C2B-7FAB-A649-8B26-1DF73EE9F7B9}"/>
              </a:ext>
            </a:extLst>
          </p:cNvPr>
          <p:cNvCxnSpPr/>
          <p:nvPr/>
        </p:nvCxnSpPr>
        <p:spPr>
          <a:xfrm rot="10800000">
            <a:off x="6697378" y="3525347"/>
            <a:ext cx="0" cy="910200"/>
          </a:xfrm>
          <a:prstGeom prst="straightConnector1">
            <a:avLst/>
          </a:prstGeom>
          <a:noFill/>
          <a:ln w="28575" cap="flat" cmpd="sng">
            <a:solidFill>
              <a:srgbClr val="B7B7B7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67249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1397</Words>
  <Application>Microsoft Office PowerPoint</Application>
  <PresentationFormat>On-screen Show (16:9)</PresentationFormat>
  <Paragraphs>150</Paragraphs>
  <Slides>22</Slides>
  <Notes>22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Courier New</vt:lpstr>
      <vt:lpstr>Wingdings 2</vt:lpstr>
      <vt:lpstr>Quotable</vt:lpstr>
      <vt:lpstr>Formation Control: A Centralized and Decentralized Approach</vt:lpstr>
      <vt:lpstr>Centralized vs Decentralized</vt:lpstr>
      <vt:lpstr>Formations</vt:lpstr>
      <vt:lpstr>Behavior-based control</vt:lpstr>
      <vt:lpstr>Extending the Paper</vt:lpstr>
      <vt:lpstr>Formation Maintenance Vector</vt:lpstr>
      <vt:lpstr>PowerPoint Presentation</vt:lpstr>
      <vt:lpstr>PowerPoint Presentation</vt:lpstr>
      <vt:lpstr>Goal Navigation Vector</vt:lpstr>
      <vt:lpstr>Insert video 4</vt:lpstr>
      <vt:lpstr>Static Obstacle Avoidance Vector</vt:lpstr>
      <vt:lpstr>Dynamic (Robot) Obstacle Avoidance Vector</vt:lpstr>
      <vt:lpstr>Insert video 2</vt:lpstr>
      <vt:lpstr>Weighted Combination</vt:lpstr>
      <vt:lpstr>Insert video 3</vt:lpstr>
      <vt:lpstr>Formation Switching</vt:lpstr>
      <vt:lpstr>Insert video 6</vt:lpstr>
      <vt:lpstr>PowerPoint Presentation</vt:lpstr>
      <vt:lpstr>Results</vt:lpstr>
      <vt:lpstr>Results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Control: A Centralized and Decentralized Approach</dc:title>
  <dc:creator>Ben Philps</dc:creator>
  <cp:lastModifiedBy>Ajay Meow</cp:lastModifiedBy>
  <cp:revision>3</cp:revision>
  <dcterms:created xsi:type="dcterms:W3CDTF">2020-03-11T13:12:53Z</dcterms:created>
  <dcterms:modified xsi:type="dcterms:W3CDTF">2020-03-11T13:29:20Z</dcterms:modified>
</cp:coreProperties>
</file>